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handoutMasterIdLst>
    <p:handoutMasterId r:id="rId30"/>
  </p:handoutMasterIdLst>
  <p:sldIdLst>
    <p:sldId id="310" r:id="rId3"/>
    <p:sldId id="327" r:id="rId4"/>
    <p:sldId id="328" r:id="rId5"/>
    <p:sldId id="329" r:id="rId6"/>
    <p:sldId id="302" r:id="rId7"/>
    <p:sldId id="260" r:id="rId8"/>
    <p:sldId id="313" r:id="rId9"/>
    <p:sldId id="315" r:id="rId10"/>
    <p:sldId id="316" r:id="rId11"/>
    <p:sldId id="309" r:id="rId12"/>
    <p:sldId id="317" r:id="rId13"/>
    <p:sldId id="318" r:id="rId14"/>
    <p:sldId id="331" r:id="rId15"/>
    <p:sldId id="320" r:id="rId16"/>
    <p:sldId id="295" r:id="rId17"/>
    <p:sldId id="332" r:id="rId18"/>
    <p:sldId id="333" r:id="rId19"/>
    <p:sldId id="334" r:id="rId20"/>
    <p:sldId id="321" r:id="rId21"/>
    <p:sldId id="297" r:id="rId22"/>
    <p:sldId id="306" r:id="rId23"/>
    <p:sldId id="322" r:id="rId24"/>
    <p:sldId id="323" r:id="rId25"/>
    <p:sldId id="324" r:id="rId26"/>
    <p:sldId id="325" r:id="rId27"/>
    <p:sldId id="299" r:id="rId28"/>
    <p:sldId id="326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4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878"/>
    </p:cViewPr>
  </p:sorterViewPr>
  <p:notesViewPr>
    <p:cSldViewPr showGuides="1">
      <p:cViewPr varScale="1">
        <p:scale>
          <a:sx n="70" d="100"/>
          <a:sy n="70" d="100"/>
        </p:scale>
        <p:origin x="-277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0A781F2C-844E-46FC-9F69-2F830B17FE22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4E98C3E7-D578-4B14-80AB-B6B34A71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92926-69EC-42C9-80BE-EEEC9E0618AA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964B7-E214-4CF9-90C2-4185366F7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474B4-5654-4D77-8A7C-9EDF701CA699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73AD4-1787-4270-8E1D-1F1B3B0624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C054-7098-419F-B034-3C8A07A3AD01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3107C-6705-42EE-9447-CA898322F9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EA8A-8A11-441A-B48B-942E15080B07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CC33-B01C-4C38-9DDF-C4606373CC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73841-F213-48DF-83EC-8FBD3E2F9DC1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9EAC1-72C6-4111-834C-5BA7ED670B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50E6-E863-4FCB-8051-FC2291BE790A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72F1E-565F-4D92-9DE2-4BFB2E3860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0C9E2-6FF8-4916-83A8-84A1E1B94B55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F868-B836-4126-A9AB-DB67C4DF9A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BFD15-6371-449B-A50D-6D13D178ED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030C8-7945-48FA-B1D6-0DD936BF9E26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2488-A4BE-4611-9FF2-8C2AF9A5632D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AA1DD-CD35-4082-BFD6-C04E2EEC50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799E8-558D-4D95-8C49-E3BD2C9E3BAE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B3BB2-9902-45B6-8368-2019F95FE4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1F2D-1EB2-4515-9076-AF3E42C0E7B6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F65-CC68-463A-9986-7725BBB89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14CF7-2B08-4AB1-B349-EA7E36318F9E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D2E7-AB1C-4EE6-81BC-4039991E7A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080F-4D96-420B-9C39-9118F7EBF363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AF67-CD57-4EB6-9542-A2A13A30EB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C51A-0ECD-4575-9F7F-937B0D230FB7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B525C-B62E-4FBF-99FD-F8E42A8C5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6F75-576F-455C-9DE9-5A46C2F6E847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14779-95A0-4D22-8B1C-EDB9C976C1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62F41-0B07-457D-8BA5-877F57D168F2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4F99-44D9-4F25-A9B2-CF3DDD60C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3AF7E-86EB-458B-9D1D-3C62BDCF2582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94614-1F5E-472E-A5D1-A03D6E792F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7B746-6E32-42BD-ACF3-41022757C7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657F-C5B2-4643-AD3B-F0DAA2A2D550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D236-D6E7-4941-966D-7EFEA310B60C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282A5-6025-44FA-A890-BECFDDE2F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D4BAE-EEE4-4DEA-8AA3-4EDC65E478C7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F19D8-0FA1-4A2A-821B-4296D3D849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9AE40-0C1B-4959-B192-FD11B1A049FC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B5002-4768-4BE7-BD62-487226457A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946D-3857-4235-952F-99DC107C1350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518AB-D699-4C8E-ADF4-99D58BD017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04724A-1EC7-4899-B7E9-5398164E06B2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51AE92-A98D-4FD9-9656-8AAE4EA462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847" r:id="rId2"/>
    <p:sldLayoutId id="2147483914" r:id="rId3"/>
    <p:sldLayoutId id="2147483848" r:id="rId4"/>
    <p:sldLayoutId id="2147483915" r:id="rId5"/>
    <p:sldLayoutId id="2147483849" r:id="rId6"/>
    <p:sldLayoutId id="2147483850" r:id="rId7"/>
    <p:sldLayoutId id="2147483916" r:id="rId8"/>
    <p:sldLayoutId id="2147483917" r:id="rId9"/>
    <p:sldLayoutId id="2147483851" r:id="rId10"/>
    <p:sldLayoutId id="2147483852" r:id="rId11"/>
  </p:sldLayoutIdLst>
  <p:transition>
    <p:fade thruBlk="1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D41802-3230-4322-8277-6DD17B672E75}" type="datetimeFigureOut">
              <a:rPr lang="en-GB"/>
              <a:pPr>
                <a:defRPr/>
              </a:pPr>
              <a:t>25/02/2014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69D6FB-163A-4E4D-BC20-A9EC3AF931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859" r:id="rId2"/>
    <p:sldLayoutId id="2147483924" r:id="rId3"/>
    <p:sldLayoutId id="2147483860" r:id="rId4"/>
    <p:sldLayoutId id="2147483925" r:id="rId5"/>
    <p:sldLayoutId id="2147483861" r:id="rId6"/>
    <p:sldLayoutId id="2147483862" r:id="rId7"/>
    <p:sldLayoutId id="2147483926" r:id="rId8"/>
    <p:sldLayoutId id="2147483927" r:id="rId9"/>
    <p:sldLayoutId id="2147483863" r:id="rId10"/>
    <p:sldLayoutId id="2147483864" r:id="rId11"/>
  </p:sldLayoutIdLst>
  <p:transition>
    <p:fade thruBlk="1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5"/>
                    </a14:imgEffect>
                    <a14:imgEffect>
                      <a14:saturation sat="80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125" y="0"/>
            <a:ext cx="10293525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4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5D4B0B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rPr>
              <a:t>Sir Robert Rogers, </a:t>
            </a:r>
            <a:endParaRPr lang="en-GB" sz="4800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5D4B0B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48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5D4B0B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rPr>
              <a:t>House </a:t>
            </a:r>
            <a:r>
              <a:rPr lang="en-GB" sz="4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5D4B0B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rPr>
              <a:t>of Commons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305800" cy="1981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5D4B0B"/>
                </a:solidFill>
              </a:rPr>
              <a:t>A Universal Charter? </a:t>
            </a:r>
            <a:r>
              <a:rPr lang="en-US" dirty="0" smtClean="0">
                <a:solidFill>
                  <a:srgbClr val="5D4B0B"/>
                </a:solidFill>
              </a:rPr>
              <a:t/>
            </a:r>
            <a:br>
              <a:rPr lang="en-US" dirty="0" smtClean="0">
                <a:solidFill>
                  <a:srgbClr val="5D4B0B"/>
                </a:solidFill>
              </a:rPr>
            </a:br>
            <a:r>
              <a:rPr lang="en-US" dirty="0" smtClean="0">
                <a:solidFill>
                  <a:srgbClr val="5D4B0B"/>
                </a:solidFill>
              </a:rPr>
              <a:t>The </a:t>
            </a:r>
            <a:r>
              <a:rPr lang="en-US" dirty="0">
                <a:solidFill>
                  <a:srgbClr val="5D4B0B"/>
                </a:solidFill>
              </a:rPr>
              <a:t>Legacy of Magna </a:t>
            </a:r>
            <a:r>
              <a:rPr lang="en-US" dirty="0" err="1" smtClean="0">
                <a:solidFill>
                  <a:srgbClr val="5D4B0B"/>
                </a:solidFill>
              </a:rPr>
              <a:t>Carta</a:t>
            </a:r>
            <a:endParaRPr lang="en-GB" dirty="0">
              <a:solidFill>
                <a:srgbClr val="5D4B0B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47800" y="3581400"/>
            <a:ext cx="6705600" cy="0"/>
          </a:xfrm>
          <a:prstGeom prst="line">
            <a:avLst/>
          </a:prstGeom>
          <a:ln w="60325" cap="rnd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4675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51d9b6a-e4f4-4392-8fb3-f0fc7dcbb22c" descr="BDE242A4-2599-4D77-BC50-DF618C4A8318@inte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1130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226178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105400" cy="651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88379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128798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cturesofengland.com/images/mapofengland/historic-counties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9" y="533400"/>
            <a:ext cx="376922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605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nymedeMagnacartais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762000"/>
            <a:ext cx="7775575" cy="517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193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Kings Writ 1215.jpg"/>
          <p:cNvPicPr>
            <a:picLocks noChangeAspect="1"/>
          </p:cNvPicPr>
          <p:nvPr/>
        </p:nvPicPr>
        <p:blipFill>
          <a:blip r:embed="rId2" cstate="print"/>
          <a:srcRect l="2156" r="1657" b="14795"/>
          <a:stretch>
            <a:fillRect/>
          </a:stretch>
        </p:blipFill>
        <p:spPr bwMode="auto">
          <a:xfrm>
            <a:off x="758825" y="1295400"/>
            <a:ext cx="726916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Box 3"/>
          <p:cNvSpPr txBox="1">
            <a:spLocks noChangeArrowheads="1"/>
          </p:cNvSpPr>
          <p:nvPr/>
        </p:nvSpPr>
        <p:spPr bwMode="auto">
          <a:xfrm>
            <a:off x="381000" y="549275"/>
            <a:ext cx="8439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Constantia" pitchFamily="18" charset="0"/>
              </a:rPr>
              <a:t>King John’s Writ, </a:t>
            </a:r>
            <a:r>
              <a:rPr lang="en-GB" sz="3600" dirty="0">
                <a:solidFill>
                  <a:srgbClr val="FFFFFF"/>
                </a:solidFill>
                <a:latin typeface="Constantia" pitchFamily="18" charset="0"/>
              </a:rPr>
              <a:t>1215</a:t>
            </a:r>
          </a:p>
        </p:txBody>
      </p:sp>
    </p:spTree>
    <p:extLst>
      <p:ext uri="{BB962C8B-B14F-4D97-AF65-F5344CB8AC3E}">
        <p14:creationId xmlns:p14="http://schemas.microsoft.com/office/powerpoint/2010/main" val="26931071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Magna Carta 1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"/>
            <a:ext cx="44344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4582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Magna Carta 1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39417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5105400" y="533400"/>
            <a:ext cx="36576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Constantia" pitchFamily="18" charset="0"/>
              </a:rPr>
              <a:t>CLAUSE 32</a:t>
            </a:r>
          </a:p>
          <a:p>
            <a:r>
              <a:rPr lang="en-GB" sz="2400" dirty="0" smtClean="0">
                <a:latin typeface="Constantia" pitchFamily="18" charset="0"/>
              </a:rPr>
              <a:t>No free man shall be taken or imprisoned, or dispossessed, of his free tenement, or liberties, or free customs, or be outlawed, or exiled, or in any way destroyed; nor will we condemn him, nor will we commit him to prison, excepting by the legal judgement of his peers, or by the laws of the land.</a:t>
            </a:r>
            <a:endParaRPr lang="en-GB" sz="2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716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Magna Carta 1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39417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5486400" y="1143000"/>
            <a:ext cx="29718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latin typeface="Constantia" pitchFamily="18" charset="0"/>
              </a:rPr>
              <a:t>CLAUSE 33</a:t>
            </a:r>
          </a:p>
          <a:p>
            <a:pPr algn="ctr"/>
            <a:r>
              <a:rPr lang="en-GB" sz="2400" dirty="0" smtClean="0">
                <a:latin typeface="Constantia" pitchFamily="18" charset="0"/>
              </a:rPr>
              <a:t>To none will we sell, to none will we deny, to none will we delay right or justice.</a:t>
            </a:r>
            <a:endParaRPr lang="en-GB" sz="2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05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cturesofengland.com/images/mapofengland/historic-counties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9" y="533400"/>
            <a:ext cx="376922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0822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ef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3"/>
            <a:ext cx="9262864" cy="61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43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 John's to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178" y="533399"/>
            <a:ext cx="7650822" cy="506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6782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+mn-lt"/>
              </a:rPr>
              <a:t>King John’s Tomb in Worcester Cathedral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6389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nryIII First Coronation 1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04800"/>
            <a:ext cx="5010150" cy="5716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7575" y="5943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+mn-lt"/>
              </a:rPr>
              <a:t>Henry III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8095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Magna Carta 1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39417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5486400" y="1143000"/>
            <a:ext cx="2971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>
                <a:latin typeface="Constantia" pitchFamily="18" charset="0"/>
              </a:rPr>
              <a:t>MAGNA CARTA</a:t>
            </a:r>
          </a:p>
          <a:p>
            <a:pPr algn="ctr"/>
            <a:r>
              <a:rPr lang="en-GB" sz="3600">
                <a:latin typeface="Constantia" pitchFamily="18" charset="0"/>
              </a:rPr>
              <a:t>1217</a:t>
            </a:r>
          </a:p>
        </p:txBody>
      </p:sp>
    </p:spTree>
    <p:extLst>
      <p:ext uri="{BB962C8B-B14F-4D97-AF65-F5344CB8AC3E}">
        <p14:creationId xmlns:p14="http://schemas.microsoft.com/office/powerpoint/2010/main" val="1993523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2" descr="15 04 10 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553200" cy="49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6886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256" r="2302" b="2489"/>
          <a:stretch/>
        </p:blipFill>
        <p:spPr bwMode="auto">
          <a:xfrm>
            <a:off x="1940312" y="1393902"/>
            <a:ext cx="5263376" cy="41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917231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US-Constitu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600" y="838200"/>
            <a:ext cx="6654800" cy="498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8676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 Bar Association Magna Carta Memorial 1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209128" cy="550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7480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Magna Carta 1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"/>
            <a:ext cx="44344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8429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12 26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784" y="0"/>
            <a:ext cx="4521200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203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e Opening of Parlia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957" y="792654"/>
            <a:ext cx="8130085" cy="507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134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cturesofengland.com/images/mapofengland/historic-counties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9" y="533400"/>
            <a:ext cx="376922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084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48488" y="2492375"/>
            <a:ext cx="576262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70659" name="Picture 2" descr="hereford from above.jpg"/>
          <p:cNvPicPr>
            <a:picLocks noChangeAspect="1"/>
          </p:cNvPicPr>
          <p:nvPr/>
        </p:nvPicPr>
        <p:blipFill>
          <a:blip r:embed="rId2" cstate="print"/>
          <a:srcRect b="3922"/>
          <a:stretch>
            <a:fillRect/>
          </a:stretch>
        </p:blipFill>
        <p:spPr bwMode="auto">
          <a:xfrm>
            <a:off x="323850" y="620713"/>
            <a:ext cx="518953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1" descr="Herefordshire_UK_loc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00" y="620713"/>
            <a:ext cx="28432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87900" y="2565400"/>
            <a:ext cx="2376488" cy="215900"/>
          </a:xfrm>
          <a:prstGeom prst="straightConnector1">
            <a:avLst/>
          </a:prstGeom>
          <a:ln w="762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2" name="Picture 7" descr="area-banner-herefor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437063"/>
            <a:ext cx="75438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79712" y="1628800"/>
            <a:ext cx="36004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HEREFORD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14400"/>
            <a:ext cx="8198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9442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27078"/>
            <a:ext cx="6019800" cy="580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844646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105400" cy="651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45512"/>
      </p:ext>
    </p:extLst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121</Words>
  <Application>Microsoft Office PowerPoint</Application>
  <PresentationFormat>On-screen Show (4:3)</PresentationFormat>
  <Paragraphs>13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Constantia</vt:lpstr>
      <vt:lpstr>Wingdings 2</vt:lpstr>
      <vt:lpstr>Paper</vt:lpstr>
      <vt:lpstr>2_Paper</vt:lpstr>
      <vt:lpstr>A Universal Charter?  The Legacy of Magna Carta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HMNS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HEREFORD, ENGLAND</dc:title>
  <dc:creator>Barbara Hawthorn</dc:creator>
  <cp:lastModifiedBy>ROGERS, Robert</cp:lastModifiedBy>
  <cp:revision>71</cp:revision>
  <cp:lastPrinted>2014-02-19T16:57:58Z</cp:lastPrinted>
  <dcterms:created xsi:type="dcterms:W3CDTF">2013-12-11T20:44:52Z</dcterms:created>
  <dcterms:modified xsi:type="dcterms:W3CDTF">2014-02-25T17:18:58Z</dcterms:modified>
</cp:coreProperties>
</file>